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2" r:id="rId5"/>
    <p:sldId id="261" r:id="rId6"/>
    <p:sldId id="262" r:id="rId7"/>
    <p:sldId id="279" r:id="rId8"/>
    <p:sldId id="278" r:id="rId9"/>
    <p:sldId id="264" r:id="rId10"/>
    <p:sldId id="260" r:id="rId11"/>
    <p:sldId id="258" r:id="rId12"/>
    <p:sldId id="265" r:id="rId13"/>
    <p:sldId id="263" r:id="rId14"/>
    <p:sldId id="266" r:id="rId15"/>
    <p:sldId id="259" r:id="rId16"/>
    <p:sldId id="268" r:id="rId17"/>
    <p:sldId id="267" r:id="rId18"/>
    <p:sldId id="273" r:id="rId19"/>
    <p:sldId id="276" r:id="rId20"/>
    <p:sldId id="274" r:id="rId21"/>
    <p:sldId id="275" r:id="rId22"/>
    <p:sldId id="27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>
        <p:scale>
          <a:sx n="88" d="100"/>
          <a:sy n="88" d="100"/>
        </p:scale>
        <p:origin x="148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494D-DE6C-2149-97E8-3E8E31086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304A-FCE2-B040-B7C0-04FC90924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D6A69-B192-A144-A2A3-6D3F7CC3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8A2D-C01F-A745-8BAB-6F46B109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F47E-A45D-624B-A6A4-1CC06F3F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926A-2E5D-D540-A058-9CF6E81F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F011F-A861-9545-BF25-4E9374A36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F3658-9297-8C4E-BD6F-C28EE8D6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ADF3A-42C6-8641-8CD9-60D37B27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CD049-2ABB-854D-9A48-13A2BC0F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8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04437-4F60-0F4E-9A22-4901430AA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B9DF1-82C8-FB47-9FD3-0E63AF552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8F04C-028C-C449-9F76-7DF3C41A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CC06-0A30-7541-9EA2-2DDE7337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8DE62-815E-304D-83F6-54BAF63A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1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C52F-4C2E-0A43-A78D-721299D9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D4AE-FC8C-7C43-8DF2-F731204D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CEE78-2DA3-B441-8F6B-640FE437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8C08-22D0-094E-8EC9-B5B4BD3E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DD7B2-EA1D-FC40-B393-006CC9C1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2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F70C-9348-0346-837A-540D4279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B9EB8-15A0-F34C-9CCA-DE72FF3B5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3D84-7BF8-F743-A437-0F75A894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A1BD-F947-354C-93D8-D03542A1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0D213-5074-2E4F-87A2-B1CE3994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4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83AA-FCEA-6544-BF9F-371133A8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390A-9D90-094D-9DA9-D1E6E8833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B5DDA-B8E8-8649-8DC3-276EDBE0F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2A466-F5A4-764E-8BC8-5D051138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48560-9F3C-EC45-962D-485F90B8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CA187-58CE-384C-9039-73052B40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8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B91B-D19B-D642-A1E3-7C97F2F0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FA766-CC6A-D04F-919E-F969A72A2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B5400-EB0D-CD4D-B144-E4F708142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88834-3AA8-BE49-A884-A8B875FC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81FB1-B327-D84E-B8C1-D2E5CE438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5318D-4588-9647-A009-BF0B943AD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12208-5A5D-D145-965C-24C0D516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61DC5-8EE5-7242-BEFA-8BCE0B03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F96E-E6AE-934C-918B-4BEE48AC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4F847-05B3-114F-9A10-6E0EB8AC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AD623-592A-934F-BE28-C11580B42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00220-5343-6344-8766-B8FCF89F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8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E648C4-0099-3E4B-B1F9-E17393BF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4ABCE-D84E-0C42-B5C9-C10417F1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5D2E6-BF87-F44B-8812-64D8C2F1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681F-BD11-F548-9F4A-D1A9E5D9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E8F7-E8E1-F246-8712-CF7643372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B2B20-7F46-A246-A233-5EA5A3E1D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6BCB-E740-BA4C-8E7A-E3985FB9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28E5-6BFF-9842-866C-36E485BF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7824A-D06E-A545-BBF2-14AACE14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3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92A7-9D53-0C4E-A503-3B7F2FF0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B17B1-4218-DB4B-A495-303145D6C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0E058-1D55-ED48-B7D4-150742624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BC9CE-FAFB-5341-B952-72C0640E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63D9E-3040-C540-BD89-D7432D34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F2942-4B55-6844-95EC-7870C900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4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328FA-4F35-AB48-AEDA-C137AA65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805E6-4A87-DF46-B8A0-BA59BB459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9E13-5DCC-1A4C-961B-027E6EF1F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027F0-D9E8-FB47-BBC8-820839DA16A2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18109-4814-AB44-AB58-ED91940B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24112-E2B6-F044-8F10-E64B36552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1E81-8116-E042-B6E3-AF7C9E954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0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us7lLzNj6C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digitalocean.com/community/tutorials/python-slice-st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B750-5056-484E-801E-3A81877DE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- elif - else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4EF9A-1A85-504A-9A72-DF40C1B57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Real applications 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603845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9F5-2144-3049-8A7F-910B7A2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105B-CBE6-E643-A0DC-F8E58A1D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8111"/>
            <a:ext cx="5772807" cy="25088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That works well for 30 likes, or any number that's more than 2</a:t>
            </a:r>
          </a:p>
          <a:p>
            <a:r>
              <a:rPr lang="en-US" dirty="0"/>
              <a:t>What if there's one 1 like? This code will create a message '1 likes' which isn't grammatically correct</a:t>
            </a:r>
          </a:p>
          <a:p>
            <a:r>
              <a:rPr lang="en-US" dirty="0"/>
              <a:t>What about if there are 0 likes? What does Instagram say?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082A6-DC7B-ED4C-88C6-8D1C3924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4" y="2018425"/>
            <a:ext cx="90170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CB0D1-42A6-F44C-9C23-8F3A0DD1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38" y="4040543"/>
            <a:ext cx="3722477" cy="20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9F5-2144-3049-8A7F-910B7A2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105B-CBE6-E643-A0DC-F8E58A1D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036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there are 0 likes? The message should be 'Be the first to like this'</a:t>
            </a:r>
          </a:p>
          <a:p>
            <a:endParaRPr lang="en-US" dirty="0"/>
          </a:p>
          <a:p>
            <a:r>
              <a:rPr lang="en-US" dirty="0"/>
              <a:t>Else, what if there's one 1 like? The message should be '1 like'  </a:t>
            </a:r>
          </a:p>
          <a:p>
            <a:endParaRPr lang="en-US" dirty="0"/>
          </a:p>
          <a:p>
            <a:r>
              <a:rPr lang="en-US" dirty="0"/>
              <a:t>Else, there must be more than one like, the message should be in the form '30 likes' or '42 likes' </a:t>
            </a:r>
          </a:p>
          <a:p>
            <a:endParaRPr lang="en-US" dirty="0"/>
          </a:p>
          <a:p>
            <a:r>
              <a:rPr lang="en-US" dirty="0"/>
              <a:t>We need an if - elif - else statement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0F3B5-8E5F-3A4C-8F92-5589E141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914" y="1667067"/>
            <a:ext cx="23876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0C8D3-D859-5D42-A59C-A50D50A0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14" y="3006725"/>
            <a:ext cx="1968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F2303-F727-6346-BE91-ABDC26F3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914" y="4600383"/>
            <a:ext cx="2019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9F5-2144-3049-8A7F-910B7A2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105B-CBE6-E643-A0DC-F8E58A1D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613" y="499803"/>
            <a:ext cx="6358759" cy="1325563"/>
          </a:xfrm>
        </p:spPr>
        <p:txBody>
          <a:bodyPr>
            <a:normAutofit/>
          </a:bodyPr>
          <a:lstStyle/>
          <a:p>
            <a:r>
              <a:rPr lang="en-US" dirty="0"/>
              <a:t>There are three possible options</a:t>
            </a:r>
          </a:p>
          <a:p>
            <a:r>
              <a:rPr lang="en-US" dirty="0"/>
              <a:t>An if, elif, else statement can be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0F3B5-8E5F-3A4C-8F92-5589E141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02497"/>
            <a:ext cx="23876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0C8D3-D859-5D42-A59C-A50D50A0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97" y="5227897"/>
            <a:ext cx="1968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F2303-F727-6346-BE91-ABDC26F3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14" y="5227897"/>
            <a:ext cx="20193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000D24-AA95-EC41-B2CF-3161C1AD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6" y="1825366"/>
            <a:ext cx="10198975" cy="31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23FB-3A39-4148-BE34-B3A5D3A2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- nested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FBC4-AC10-724E-AA6E-ED577672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Either the post doesn't have likes, or it does have likes - so an if-else </a:t>
            </a:r>
          </a:p>
          <a:p>
            <a:pPr marL="0" indent="0">
              <a:buNone/>
            </a:pPr>
            <a:r>
              <a:rPr lang="en-US" dirty="0"/>
              <a:t>When the post does have likes, use a nested if-else to create a message with the correct word based on the number of likes, 'like' or 'likes'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DC0C7-3BF4-184E-87AA-F7560CDC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4" y="2996002"/>
            <a:ext cx="10817772" cy="37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0349-C3A2-3342-B1C1-26A7D3EC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of those versions are correct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99D0-4BFD-F645-ABEA-1B047FCB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both create the same message for a given number of likes</a:t>
            </a:r>
          </a:p>
          <a:p>
            <a:r>
              <a:rPr lang="en-US" dirty="0"/>
              <a:t>Which one do you prefer? </a:t>
            </a:r>
          </a:p>
          <a:p>
            <a:r>
              <a:rPr lang="en-US" dirty="0"/>
              <a:t>The one that makes most sense to you is the right one to use</a:t>
            </a:r>
          </a:p>
          <a:p>
            <a:r>
              <a:rPr lang="en-US" dirty="0"/>
              <a:t>Be careful with indentation when you use nested if statements</a:t>
            </a:r>
          </a:p>
          <a:p>
            <a:r>
              <a:rPr lang="en-US" dirty="0"/>
              <a:t>Adding comments to your code is very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8DC3-AC0B-BA4F-8539-69829341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checks - is the user allowed to take an action?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8DFE-C27A-864F-9823-57A073EA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586" y="2165131"/>
            <a:ext cx="4154214" cy="4011832"/>
          </a:xfrm>
        </p:spPr>
        <p:txBody>
          <a:bodyPr/>
          <a:lstStyle/>
          <a:p>
            <a:r>
              <a:rPr lang="en-US" dirty="0"/>
              <a:t>Can I add an empty comment to a post?</a:t>
            </a:r>
          </a:p>
          <a:p>
            <a:r>
              <a:rPr lang="en-US" dirty="0"/>
              <a:t>Is the Post button enabled before I've typed anything? </a:t>
            </a:r>
          </a:p>
          <a:p>
            <a:r>
              <a:rPr lang="en-US" dirty="0"/>
              <a:t>No - it's in a lighter color, and doesn't do anything when clicked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1A78C-24C6-0048-B159-64173019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95" y="1960562"/>
            <a:ext cx="5973393" cy="43513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67913-1EDD-C845-ABD8-3E154467F457}"/>
              </a:ext>
            </a:extLst>
          </p:cNvPr>
          <p:cNvCxnSpPr>
            <a:cxnSpLocks/>
          </p:cNvCxnSpPr>
          <p:nvPr/>
        </p:nvCxnSpPr>
        <p:spPr>
          <a:xfrm flipH="1">
            <a:off x="6693688" y="5780690"/>
            <a:ext cx="1199581" cy="29428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0D2FDF-F06D-8342-A708-C92AF41AC2B6}"/>
              </a:ext>
            </a:extLst>
          </p:cNvPr>
          <p:cNvSpPr txBox="1"/>
          <p:nvPr/>
        </p:nvSpPr>
        <p:spPr>
          <a:xfrm>
            <a:off x="1387365" y="64170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https://www.instagram.com/p/Cus7lLzNj6C/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8963-CB13-8249-8DAF-BCF007CD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when I type at least one character….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AC305-24F6-E54E-8AF3-A7F47C8C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186" y="1825625"/>
            <a:ext cx="3544614" cy="4351338"/>
          </a:xfrm>
        </p:spPr>
        <p:txBody>
          <a:bodyPr/>
          <a:lstStyle/>
          <a:p>
            <a:r>
              <a:rPr lang="en-US" dirty="0"/>
              <a:t>The Post button turns blue, and is enabled, so the comment will be posted when I click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468A8-4BE3-1043-B0A0-0DAF218C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1265"/>
          <a:stretch/>
        </p:blipFill>
        <p:spPr>
          <a:xfrm>
            <a:off x="599090" y="1368558"/>
            <a:ext cx="6817710" cy="51243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C2E99E-DB55-4C4B-AD8E-9EA964A62814}"/>
              </a:ext>
            </a:extLst>
          </p:cNvPr>
          <p:cNvCxnSpPr>
            <a:cxnSpLocks/>
          </p:cNvCxnSpPr>
          <p:nvPr/>
        </p:nvCxnSpPr>
        <p:spPr>
          <a:xfrm flipH="1">
            <a:off x="7585928" y="5882674"/>
            <a:ext cx="1199581" cy="29428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46E2-CEF5-8B4C-9338-F1C2B027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there must be a condition that is checking the length of the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7785-6B0F-C749-BBFC-00D78F77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web page could use the value of these two variables to set the color of the button, and whether it is enabled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08267-AA3C-B24A-B430-D3061AF03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15" y="2862470"/>
            <a:ext cx="9421369" cy="38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A7D7-9966-5542-BF50-586C73AB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maximum length of a new post description text?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C543-77DB-0D49-8B88-8EA3F6669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7662"/>
          </a:xfrm>
        </p:spPr>
        <p:txBody>
          <a:bodyPr/>
          <a:lstStyle/>
          <a:p>
            <a:r>
              <a:rPr lang="en-US" dirty="0"/>
              <a:t>The limit is 2,200 characters, what happens if we try and paste in a really long string that's more than 2,200 characters?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99B85-3DC2-4148-B49C-A994C1FA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3302"/>
            <a:ext cx="5775187" cy="3800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5D975-C95E-3346-BE41-AC7C30377C77}"/>
              </a:ext>
            </a:extLst>
          </p:cNvPr>
          <p:cNvSpPr txBox="1"/>
          <p:nvPr/>
        </p:nvSpPr>
        <p:spPr>
          <a:xfrm>
            <a:off x="7050156" y="3109146"/>
            <a:ext cx="43036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Instagram cuts off any characters past the 2200</a:t>
            </a:r>
            <a:r>
              <a:rPr lang="en-US" sz="2800" baseline="30000" dirty="0"/>
              <a:t>th</a:t>
            </a:r>
            <a:r>
              <a:rPr lang="en-US" sz="2800" dirty="0"/>
              <a:t> character</a:t>
            </a:r>
          </a:p>
          <a:p>
            <a:endParaRPr lang="en-US" sz="2800" dirty="0"/>
          </a:p>
          <a:p>
            <a:r>
              <a:rPr lang="en-US" sz="2800" dirty="0"/>
              <a:t>Else, what does it do?</a:t>
            </a:r>
          </a:p>
          <a:p>
            <a:r>
              <a:rPr lang="en-US" sz="2800" dirty="0"/>
              <a:t>Nothing, the text is within the maximum length limit, so it is not modified</a:t>
            </a:r>
          </a:p>
        </p:txBody>
      </p:sp>
    </p:spTree>
    <p:extLst>
      <p:ext uri="{BB962C8B-B14F-4D97-AF65-F5344CB8AC3E}">
        <p14:creationId xmlns:p14="http://schemas.microsoft.com/office/powerpoint/2010/main" val="398072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A7D7-9966-5542-BF50-586C73AB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easiest way to generate a long piece of text for testing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C543-77DB-0D49-8B88-8EA3F6669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686" cy="4444546"/>
          </a:xfrm>
        </p:spPr>
        <p:txBody>
          <a:bodyPr>
            <a:noAutofit/>
          </a:bodyPr>
          <a:lstStyle/>
          <a:p>
            <a:r>
              <a:rPr lang="en-US" dirty="0"/>
              <a:t>Typing 2200 characters </a:t>
            </a:r>
          </a:p>
          <a:p>
            <a:r>
              <a:rPr lang="en-US" dirty="0"/>
              <a:t>Or we can use Python!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* symbol can be used with a string and an int to make multiple copies of a string. A new string is created, and can be assigned to a new 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223418-9070-4242-ABFF-4D591279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3218857"/>
            <a:ext cx="11860837" cy="17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B641F1-B636-5D46-9A02-137A4E4E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9" y="3888549"/>
            <a:ext cx="4227008" cy="2997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D23252-CD31-4D45-8DB4-2C1FEEB8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use Instagram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CC051-5BC7-D749-B7B3-DD36F731F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427"/>
            <a:ext cx="10515600" cy="2276285"/>
          </a:xfrm>
        </p:spPr>
        <p:txBody>
          <a:bodyPr>
            <a:normAutofit/>
          </a:bodyPr>
          <a:lstStyle/>
          <a:p>
            <a:r>
              <a:rPr lang="en-US" dirty="0"/>
              <a:t>Last time, we looked at where variables are being used, and we looked at two different accounts and where the data on the page was different</a:t>
            </a:r>
          </a:p>
          <a:p>
            <a:r>
              <a:rPr lang="en-US" dirty="0"/>
              <a:t>We also thought about how users might set the value of variables with their actions, and user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D234D-6DA6-2C40-9EB0-D8DF7C75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11" y="3903558"/>
            <a:ext cx="3481901" cy="29935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5D9A8E-5EA1-1345-9879-8BEDA85FBD84}"/>
              </a:ext>
            </a:extLst>
          </p:cNvPr>
          <p:cNvCxnSpPr>
            <a:cxnSpLocks/>
          </p:cNvCxnSpPr>
          <p:nvPr/>
        </p:nvCxnSpPr>
        <p:spPr>
          <a:xfrm>
            <a:off x="7837014" y="4316777"/>
            <a:ext cx="1920479" cy="1870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B8BBFB-CF37-E941-A6FB-4B524E8E565F}"/>
              </a:ext>
            </a:extLst>
          </p:cNvPr>
          <p:cNvCxnSpPr>
            <a:cxnSpLocks/>
          </p:cNvCxnSpPr>
          <p:nvPr/>
        </p:nvCxnSpPr>
        <p:spPr>
          <a:xfrm flipH="1">
            <a:off x="3803348" y="4316777"/>
            <a:ext cx="2030893" cy="7681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2D8FE7-7749-DC43-8E7B-BED4525EE23D}"/>
              </a:ext>
            </a:extLst>
          </p:cNvPr>
          <p:cNvSpPr txBox="1"/>
          <p:nvPr/>
        </p:nvSpPr>
        <p:spPr>
          <a:xfrm>
            <a:off x="5834241" y="3888549"/>
            <a:ext cx="21168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pages must be using a variable for the account username</a:t>
            </a:r>
          </a:p>
          <a:p>
            <a:r>
              <a:rPr lang="en-US" dirty="0"/>
              <a:t>The page layouts are the same, the username text is different</a:t>
            </a:r>
          </a:p>
        </p:txBody>
      </p:sp>
    </p:spTree>
    <p:extLst>
      <p:ext uri="{BB962C8B-B14F-4D97-AF65-F5344CB8AC3E}">
        <p14:creationId xmlns:p14="http://schemas.microsoft.com/office/powerpoint/2010/main" val="243808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5A7D-4798-CB44-9F6F-78342A03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text is too long, modify so it's only the first 2200 characters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DFE5-CC05-FA49-887B-E8B3291A7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47861"/>
            <a:ext cx="10515600" cy="9291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Courier" pitchFamily="2" charset="0"/>
              </a:rPr>
              <a:t>post_text</a:t>
            </a:r>
            <a:r>
              <a:rPr lang="en-US" dirty="0">
                <a:latin typeface="Courier" pitchFamily="2" charset="0"/>
              </a:rPr>
              <a:t>[:2200]</a:t>
            </a:r>
            <a:r>
              <a:rPr lang="en-US" dirty="0"/>
              <a:t> syntax is called "string slicing". More info at</a:t>
            </a:r>
          </a:p>
          <a:p>
            <a:r>
              <a:rPr lang="en-US" dirty="0">
                <a:hlinkClick r:id="rId2"/>
              </a:rPr>
              <a:t>https://www.digitalocean.com/community/tutorials/python-slice-string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DFE1B-FEE6-D44E-9FD2-09F77BA9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1" y="1742246"/>
            <a:ext cx="11603478" cy="24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6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9C12-68A9-5B44-ABE4-3B84005D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improve on this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033F-123B-4349-AFC9-3C17643F4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2200 is used twice </a:t>
            </a:r>
          </a:p>
          <a:p>
            <a:r>
              <a:rPr lang="en-US" dirty="0"/>
              <a:t>Let's replace it with a variable that stores 2200</a:t>
            </a:r>
          </a:p>
          <a:p>
            <a:r>
              <a:rPr lang="en-US" dirty="0"/>
              <a:t>The condition in an if statement can compare two variables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49D01-4570-AA4E-8E61-222B4EB6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7" y="3546061"/>
            <a:ext cx="11579007" cy="19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CE04-5566-2240-8D7F-9BF6C287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 variable instead of the number directly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006B-3D1B-FB4A-9E3E-5E61BC354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describes what the number 2200 represents - the maximum post length</a:t>
            </a:r>
          </a:p>
          <a:p>
            <a:r>
              <a:rPr lang="en-US" dirty="0"/>
              <a:t>If the maximum post length changes, we just need to change the variable in one place</a:t>
            </a:r>
          </a:p>
          <a:p>
            <a:pPr lvl="1"/>
            <a:r>
              <a:rPr lang="en-US" dirty="0"/>
              <a:t>Compare to the previous version where we would have to make the change in two places. That doesn't sound like a lot, but some data might be used in lots of different places and if you have to make changes everywhere, that's a lot of work, and it's easy to miss one by mistake and now you have a bug in your program.</a:t>
            </a:r>
          </a:p>
          <a:p>
            <a:r>
              <a:rPr lang="en-US" dirty="0"/>
              <a:t>If we need to know the maximum post length somewhere else in the program, we have a convenient variable that stores the data for us</a:t>
            </a:r>
          </a:p>
        </p:txBody>
      </p:sp>
    </p:spTree>
    <p:extLst>
      <p:ext uri="{BB962C8B-B14F-4D97-AF65-F5344CB8AC3E}">
        <p14:creationId xmlns:p14="http://schemas.microsoft.com/office/powerpoint/2010/main" val="3426814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7E72-7922-F547-BA4A-F532E8C0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6756-8DED-DE48-AF93-22667F30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Used when a program needs to make a choice based on the value of a variable - or variables </a:t>
            </a:r>
          </a:p>
          <a:p>
            <a:r>
              <a:rPr lang="en-US" dirty="0"/>
              <a:t>The value of the variable can be set by what the user does </a:t>
            </a:r>
          </a:p>
          <a:p>
            <a:r>
              <a:rPr lang="en-US" dirty="0"/>
              <a:t>Or, the application might calculate the value of variable(s)</a:t>
            </a:r>
          </a:p>
          <a:p>
            <a:r>
              <a:rPr lang="en-US" dirty="0"/>
              <a:t>Or, the application might already know the value of variables(s)</a:t>
            </a:r>
          </a:p>
          <a:p>
            <a:endParaRPr lang="en-US" dirty="0"/>
          </a:p>
          <a:p>
            <a:r>
              <a:rPr lang="en-US" dirty="0"/>
              <a:t>We might write an if statement, to do something in some circumstance</a:t>
            </a:r>
          </a:p>
          <a:p>
            <a:r>
              <a:rPr lang="en-US" dirty="0"/>
              <a:t>We can use if-else to choose between two options</a:t>
            </a:r>
          </a:p>
          <a:p>
            <a:r>
              <a:rPr lang="en-US" dirty="0"/>
              <a:t>We can use if-elif-else to choose between three or more options</a:t>
            </a:r>
          </a:p>
          <a:p>
            <a:r>
              <a:rPr lang="en-US" dirty="0"/>
              <a:t>We can use conditions with variables and data, or variables and other variables</a:t>
            </a:r>
          </a:p>
          <a:p>
            <a:endParaRPr lang="en-US" dirty="0"/>
          </a:p>
          <a:p>
            <a:r>
              <a:rPr lang="en-US" dirty="0"/>
              <a:t>Where else can you see examples of Instagram making choices? What variables and data do you think it might be using?</a:t>
            </a:r>
          </a:p>
          <a:p>
            <a:r>
              <a:rPr lang="en-US" dirty="0"/>
              <a:t>Where else do you think the applications you use, make choices?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4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B61-1EEC-7D40-9AD7-970AAEA8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an application, like Instagram, make decisions?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76C0-7FCA-804A-BD2E-9A60EBD4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7091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When it might do something different based on the value of a variable (or variables)</a:t>
            </a:r>
          </a:p>
          <a:p>
            <a:r>
              <a:rPr lang="en-US" dirty="0"/>
              <a:t>Variable values are often set from user input</a:t>
            </a:r>
          </a:p>
          <a:p>
            <a:r>
              <a:rPr lang="en-US" dirty="0"/>
              <a:t>For example, it can look at user input and take an action based on the user's input</a:t>
            </a:r>
          </a:p>
          <a:p>
            <a:pPr lvl="1"/>
            <a:r>
              <a:rPr lang="en-US" dirty="0"/>
              <a:t>For example, the user tries to log in.</a:t>
            </a:r>
          </a:p>
          <a:p>
            <a:pPr lvl="1"/>
            <a:r>
              <a:rPr lang="en-US" dirty="0"/>
              <a:t>The username is stored in a variable, the password is stored in another variable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 the password is the correct one for the username entered, the user with that username is will be logged in</a:t>
            </a:r>
          </a:p>
          <a:p>
            <a:pPr lvl="1"/>
            <a:r>
              <a:rPr lang="en-US" b="1" dirty="0"/>
              <a:t>Else</a:t>
            </a:r>
            <a:r>
              <a:rPr lang="en-US" dirty="0"/>
              <a:t>, the app will show an error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9E27E-9535-2041-A1A9-270F818A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93" y="1825625"/>
            <a:ext cx="2915007" cy="39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8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B61-1EEC-7D40-9AD7-970AAEA8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81987" cy="1325563"/>
          </a:xfrm>
        </p:spPr>
        <p:txBody>
          <a:bodyPr>
            <a:normAutofit/>
          </a:bodyPr>
          <a:lstStyle/>
          <a:p>
            <a:r>
              <a:rPr lang="en-US" dirty="0"/>
              <a:t>Where does an application , like Instagram, make decisions?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76C0-7FCA-804A-BD2E-9A60EBD4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7707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might do something different based on the value of a variable (or variables)</a:t>
            </a:r>
          </a:p>
          <a:p>
            <a:r>
              <a:rPr lang="en-US" dirty="0"/>
              <a:t>The value of variables could already be known to the application </a:t>
            </a:r>
          </a:p>
          <a:p>
            <a:r>
              <a:rPr lang="en-US" dirty="0"/>
              <a:t>For example, a user already follows another account. Instagram saved that information</a:t>
            </a:r>
          </a:p>
          <a:p>
            <a:r>
              <a:rPr lang="en-US" dirty="0"/>
              <a:t>Then, the user views that account today, the application will check if they already follow this account</a:t>
            </a:r>
          </a:p>
          <a:p>
            <a:r>
              <a:rPr lang="en-US" b="1" dirty="0"/>
              <a:t>If</a:t>
            </a:r>
            <a:r>
              <a:rPr lang="en-US" dirty="0"/>
              <a:t> they already follow this account, they'll see the follow button in gray showing the text "Following"</a:t>
            </a:r>
          </a:p>
          <a:p>
            <a:r>
              <a:rPr lang="en-US" b="1" dirty="0"/>
              <a:t>else</a:t>
            </a:r>
            <a:r>
              <a:rPr lang="en-US" dirty="0"/>
              <a:t>, they'll see follow button in blue showing the text "Follow"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3516-D386-704F-AC83-6DD4C27777DB}"/>
              </a:ext>
            </a:extLst>
          </p:cNvPr>
          <p:cNvSpPr txBox="1"/>
          <p:nvPr/>
        </p:nvSpPr>
        <p:spPr>
          <a:xfrm>
            <a:off x="6923314" y="2634436"/>
            <a:ext cx="4430487" cy="646331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If the user already follows this account, show "Following" and the button in gray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6E37D-15B1-754F-B167-DDB7B4F05051}"/>
              </a:ext>
            </a:extLst>
          </p:cNvPr>
          <p:cNvSpPr txBox="1"/>
          <p:nvPr/>
        </p:nvSpPr>
        <p:spPr>
          <a:xfrm>
            <a:off x="6730943" y="5553538"/>
            <a:ext cx="4815223" cy="646331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else, (they do not already follow this account) show the text "Follow" and the button in blue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F23504-9303-A743-AEF4-ACAD019F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964" y="4143085"/>
            <a:ext cx="4815223" cy="1075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B1F818-4E99-8843-B840-2ADE10E8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64" y="1526803"/>
            <a:ext cx="5058754" cy="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7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BB3-FD67-0042-A0CB-341396DF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an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9E58-8CB7-1D4E-8A3F-33E8FE55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0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someone follows an account, the number of followers changes</a:t>
            </a:r>
          </a:p>
          <a:p>
            <a:r>
              <a:rPr lang="en-US" dirty="0"/>
              <a:t>So, the value of a variable that represents the number of followers changes,</a:t>
            </a:r>
          </a:p>
          <a:p>
            <a:r>
              <a:rPr lang="en-US" dirty="0"/>
              <a:t>And, a variable that represents whether I follow this account or not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the follower count changes,</a:t>
            </a:r>
          </a:p>
          <a:p>
            <a:r>
              <a:rPr lang="en-US" dirty="0"/>
              <a:t>And the buttons change - the text says "Follow" or "Following", and the color is different, based on </a:t>
            </a:r>
            <a:r>
              <a:rPr lang="en-US" b="1" dirty="0"/>
              <a:t>if</a:t>
            </a:r>
            <a:r>
              <a:rPr lang="en-US" dirty="0"/>
              <a:t> I'm following an account or not,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EF885-6560-F640-AB29-E03FD365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1" y="3221109"/>
            <a:ext cx="5745744" cy="1325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F47E3-FFA5-1A4F-86B9-1EC63233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15" y="4282457"/>
            <a:ext cx="6046514" cy="11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F197-70EB-B143-AA86-9C1D2336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or not - deciding what the button shows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C3A4B-7BB5-B74F-ACBB-1DCFC66B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620316"/>
            <a:ext cx="4484914" cy="1002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85A5B-888C-AB47-B3A3-1857229B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4348843"/>
            <a:ext cx="4720020" cy="930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720E1-D5DB-874A-9170-9F6A2E2B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77" y="2235199"/>
            <a:ext cx="6610332" cy="34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5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AB61-1EEC-7D40-9AD7-970AAEA8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3748" cy="1325563"/>
          </a:xfrm>
        </p:spPr>
        <p:txBody>
          <a:bodyPr/>
          <a:lstStyle/>
          <a:p>
            <a:r>
              <a:rPr lang="en-US" dirty="0"/>
              <a:t>Displaying a "like" 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76C0-7FCA-804A-BD2E-9A60EBD4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7707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might do something different based on the value of a variable (or variables)</a:t>
            </a:r>
          </a:p>
          <a:p>
            <a:r>
              <a:rPr lang="en-US" dirty="0"/>
              <a:t>The value of variables could already be known to the application </a:t>
            </a:r>
          </a:p>
          <a:p>
            <a:r>
              <a:rPr lang="en-US" dirty="0"/>
              <a:t>For example, a user liked a post yesterday</a:t>
            </a:r>
          </a:p>
          <a:p>
            <a:r>
              <a:rPr lang="en-US" dirty="0"/>
              <a:t>Instagram saved that information</a:t>
            </a:r>
          </a:p>
          <a:p>
            <a:r>
              <a:rPr lang="en-US" dirty="0"/>
              <a:t>Then, the user views the same post today, the application will check if they already liked it or not</a:t>
            </a:r>
          </a:p>
          <a:p>
            <a:r>
              <a:rPr lang="en-US" b="1" dirty="0"/>
              <a:t>If</a:t>
            </a:r>
            <a:r>
              <a:rPr lang="en-US" dirty="0"/>
              <a:t> they already liked the post, they'll see the heart icon in red </a:t>
            </a:r>
          </a:p>
          <a:p>
            <a:r>
              <a:rPr lang="en-US" b="1" dirty="0"/>
              <a:t>else</a:t>
            </a:r>
            <a:r>
              <a:rPr lang="en-US" dirty="0"/>
              <a:t>, they'll see the outline heart icon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A75B7-3DF5-7F48-B9A2-CAA902CE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36" y="1183550"/>
            <a:ext cx="5208485" cy="4035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DCC39B-D348-9049-9CF9-C2252E9D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61" y="5659526"/>
            <a:ext cx="16764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1B3516-D386-704F-AC83-6DD4C27777DB}"/>
              </a:ext>
            </a:extLst>
          </p:cNvPr>
          <p:cNvSpPr txBox="1"/>
          <p:nvPr/>
        </p:nvSpPr>
        <p:spPr>
          <a:xfrm>
            <a:off x="9644271" y="2800965"/>
            <a:ext cx="1709530" cy="1200329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If they already liked the post, show heart icon in red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6E37D-15B1-754F-B167-DDB7B4F05051}"/>
              </a:ext>
            </a:extLst>
          </p:cNvPr>
          <p:cNvSpPr txBox="1"/>
          <p:nvPr/>
        </p:nvSpPr>
        <p:spPr>
          <a:xfrm>
            <a:off x="9644271" y="5437097"/>
            <a:ext cx="2043850" cy="1200329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else, (they did not already like the post) show the heart icon outline</a:t>
            </a:r>
          </a:p>
        </p:txBody>
      </p:sp>
    </p:spTree>
    <p:extLst>
      <p:ext uri="{BB962C8B-B14F-4D97-AF65-F5344CB8AC3E}">
        <p14:creationId xmlns:p14="http://schemas.microsoft.com/office/powerpoint/2010/main" val="263650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FF34-CEEA-6B47-B363-751A3EDA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- </a:t>
            </a:r>
            <a:r>
              <a:rPr lang="en-US" dirty="0" err="1"/>
              <a:t>boolean</a:t>
            </a:r>
            <a:r>
              <a:rPr lang="en-US" dirty="0"/>
              <a:t>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334C-E31A-844A-9353-648C5245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74" y="1825625"/>
            <a:ext cx="511991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type of variable can store if a user has liked a post or not?</a:t>
            </a:r>
          </a:p>
          <a:p>
            <a:r>
              <a:rPr lang="en-US" dirty="0"/>
              <a:t>We can use a bool (</a:t>
            </a:r>
            <a:r>
              <a:rPr lang="en-US" dirty="0" err="1"/>
              <a:t>boolean</a:t>
            </a:r>
            <a:r>
              <a:rPr lang="en-US" dirty="0"/>
              <a:t>) variable</a:t>
            </a:r>
          </a:p>
          <a:p>
            <a:r>
              <a:rPr lang="en-US" dirty="0"/>
              <a:t>A bool can only have the values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  <a:endParaRPr lang="en-US" dirty="0"/>
          </a:p>
          <a:p>
            <a:r>
              <a:rPr lang="en-US" dirty="0"/>
              <a:t>In this application, for a specific post, when the </a:t>
            </a:r>
            <a:r>
              <a:rPr lang="en-US" dirty="0" err="1">
                <a:latin typeface="Courier" pitchFamily="2" charset="0"/>
              </a:rPr>
              <a:t>user_has_liked_post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variable is set to True, then they means that they have liked this post</a:t>
            </a:r>
          </a:p>
          <a:p>
            <a:r>
              <a:rPr lang="en-US" dirty="0"/>
              <a:t>when the </a:t>
            </a:r>
            <a:r>
              <a:rPr lang="en-US" dirty="0" err="1">
                <a:latin typeface="Courier" pitchFamily="2" charset="0"/>
              </a:rPr>
              <a:t>user_has_liked_post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variable is set to False, then they means that they not have liked this post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910B6-2999-0E4B-A557-D9D208B3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886" y="2151743"/>
            <a:ext cx="6446157" cy="3392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CD33-0E41-9F4B-8257-21E98E3D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798" y="5348742"/>
            <a:ext cx="1092144" cy="90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07279-C835-4141-ADFA-3549A0341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412" y="2794907"/>
            <a:ext cx="1068614" cy="77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9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9F5-2144-3049-8A7F-910B7A2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105B-CBE6-E643-A0DC-F8E58A1D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668111"/>
            <a:ext cx="5257800" cy="25088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>
                <a:latin typeface="Courier" pitchFamily="2" charset="0"/>
              </a:rPr>
              <a:t>post_likes</a:t>
            </a:r>
            <a:r>
              <a:rPr lang="en-US" dirty="0"/>
              <a:t> is 30, </a:t>
            </a:r>
          </a:p>
          <a:p>
            <a:pPr marL="0" indent="0">
              <a:buNone/>
            </a:pPr>
            <a:r>
              <a:rPr lang="en-US" dirty="0"/>
              <a:t>then </a:t>
            </a:r>
            <a:r>
              <a:rPr lang="en-US" dirty="0">
                <a:latin typeface="Courier" pitchFamily="2" charset="0"/>
              </a:rPr>
              <a:t>message</a:t>
            </a:r>
            <a:r>
              <a:rPr lang="en-US" dirty="0"/>
              <a:t> will be the string '30 likes'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082A6-DC7B-ED4C-88C6-8D1C3924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4" y="2018425"/>
            <a:ext cx="90170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CB0D1-42A6-F44C-9C23-8F3A0DD1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42" y="3704459"/>
            <a:ext cx="4153224" cy="22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1513</Words>
  <Application>Microsoft Macintosh PowerPoint</Application>
  <PresentationFormat>Widescreen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Office Theme</vt:lpstr>
      <vt:lpstr>If - elif - else </vt:lpstr>
      <vt:lpstr>Let's use Instagram again</vt:lpstr>
      <vt:lpstr>Where does an application, like Instagram, make decisions? </vt:lpstr>
      <vt:lpstr>Where does an application , like Instagram, make decisions? </vt:lpstr>
      <vt:lpstr>Following an account</vt:lpstr>
      <vt:lpstr>Following or not - deciding what the button shows </vt:lpstr>
      <vt:lpstr>Displaying a "like" icon</vt:lpstr>
      <vt:lpstr>Example code - boolean variable</vt:lpstr>
      <vt:lpstr>Like message</vt:lpstr>
      <vt:lpstr>Like message</vt:lpstr>
      <vt:lpstr>Like message</vt:lpstr>
      <vt:lpstr>Like message</vt:lpstr>
      <vt:lpstr>Another way - nested if statements</vt:lpstr>
      <vt:lpstr>Both of those versions are correct</vt:lpstr>
      <vt:lpstr>Making checks - is the user allowed to take an action? </vt:lpstr>
      <vt:lpstr>But when I type at least one character….</vt:lpstr>
      <vt:lpstr>So, there must be a condition that is checking the length of the comment</vt:lpstr>
      <vt:lpstr>What about the maximum length of a new post description text? </vt:lpstr>
      <vt:lpstr>What's the easiest way to generate a long piece of text for testing this? </vt:lpstr>
      <vt:lpstr>If text is too long, modify so it's only the first 2200 characters </vt:lpstr>
      <vt:lpstr>We can improve on this code</vt:lpstr>
      <vt:lpstr>Advantages of using a variable instead of the number directly</vt:lpstr>
      <vt:lpstr>If statements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- elif - else </dc:title>
  <dc:creator>James, Clara L</dc:creator>
  <cp:lastModifiedBy>James, Clara L</cp:lastModifiedBy>
  <cp:revision>27</cp:revision>
  <dcterms:created xsi:type="dcterms:W3CDTF">2023-08-02T22:49:50Z</dcterms:created>
  <dcterms:modified xsi:type="dcterms:W3CDTF">2023-08-04T23:55:11Z</dcterms:modified>
</cp:coreProperties>
</file>